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87" r:id="rId5"/>
    <p:sldId id="274" r:id="rId6"/>
    <p:sldId id="259" r:id="rId7"/>
    <p:sldId id="273" r:id="rId8"/>
    <p:sldId id="271" r:id="rId9"/>
    <p:sldId id="289"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90"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7C7C7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88" d="100"/>
          <a:sy n="88" d="100"/>
        </p:scale>
        <p:origin x="1376" y="284"/>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25</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7082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11/8/2024</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11/8/2024</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lnSpcReduction="10000"/>
          </a:bodyPr>
          <a:lstStyle/>
          <a:p>
            <a:r>
              <a:rPr lang="en-US" sz="3600" dirty="0"/>
              <a:t>Environment Configuration</a:t>
            </a:r>
          </a:p>
          <a:p>
            <a:endParaRPr lang="en-US" sz="3600" dirty="0"/>
          </a:p>
          <a:p>
            <a:r>
              <a:rPr lang="en-US" sz="3600" dirty="0"/>
              <a:t>Data Exposing Bugs in Code</a:t>
            </a:r>
          </a:p>
          <a:p>
            <a:endParaRPr lang="en-US" sz="3600" dirty="0"/>
          </a:p>
          <a:p>
            <a:r>
              <a:rPr lang="en-US" sz="3600" dirty="0"/>
              <a:t>Scaling Issues</a:t>
            </a:r>
          </a:p>
          <a:p>
            <a:endParaRPr lang="en-US" sz="3600" dirty="0"/>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a:extLst>
              <a:ext uri="{FF2B5EF4-FFF2-40B4-BE49-F238E27FC236}">
                <a16:creationId xmlns:a16="http://schemas.microsoft.com/office/drawing/2014/main" id="{01BE9410-D0CD-0752-C4E8-454C7ECA3B8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FC1899-1652-4A30-D6F5-B11C6C98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48996A-B152-F366-6E42-C884CC0C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0990EDC-1ABD-FF85-2299-BCC1AB21E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BBD4ACEB-FCFE-7D4C-5C14-040898650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961560F-A9C4-85FF-CDFD-46D88C31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Website icon png, Website icon png Transparent FREE for download on WebStockReview 2022">
            <a:extLst>
              <a:ext uri="{FF2B5EF4-FFF2-40B4-BE49-F238E27FC236}">
                <a16:creationId xmlns:a16="http://schemas.microsoft.com/office/drawing/2014/main" id="{8199570B-BF0D-B92E-180C-0A1D94B464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4" descr="A person smiling for the camera&#10;&#10;Description automatically generated with medium confidence">
            <a:extLst>
              <a:ext uri="{FF2B5EF4-FFF2-40B4-BE49-F238E27FC236}">
                <a16:creationId xmlns:a16="http://schemas.microsoft.com/office/drawing/2014/main" id="{419B9BA8-DD48-DA8F-78D8-6D1FA6265594}"/>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9" cy="4351339"/>
          </a:xfrm>
        </p:spPr>
      </p:pic>
      <p:pic>
        <p:nvPicPr>
          <p:cNvPr id="17" name="Picture 20" descr="Podcast Icon Png, Transparent Png - kindpng">
            <a:extLst>
              <a:ext uri="{FF2B5EF4-FFF2-40B4-BE49-F238E27FC236}">
                <a16:creationId xmlns:a16="http://schemas.microsoft.com/office/drawing/2014/main" id="{ECCC8B5A-DE0F-3CAE-A1CE-A773E362DE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650366-25AE-61C8-180F-20AB706E119A}"/>
              </a:ext>
            </a:extLst>
          </p:cNvPr>
          <p:cNvSpPr txBox="1"/>
          <p:nvPr/>
        </p:nvSpPr>
        <p:spPr>
          <a:xfrm>
            <a:off x="6556074" y="1555257"/>
            <a:ext cx="4188673" cy="369332"/>
          </a:xfrm>
          <a:prstGeom prst="rect">
            <a:avLst/>
          </a:prstGeom>
          <a:noFill/>
        </p:spPr>
        <p:txBody>
          <a:bodyPr wrap="square" rtlCol="0">
            <a:spAutoFit/>
          </a:bodyPr>
          <a:lstStyle/>
          <a:p>
            <a:r>
              <a:rPr lang="en-US" b="1" dirty="0">
                <a:latin typeface="Raleway" pitchFamily="2" charset="0"/>
              </a:rPr>
              <a:t>https://www.isaaclevin.com</a:t>
            </a:r>
          </a:p>
        </p:txBody>
      </p:sp>
      <p:sp>
        <p:nvSpPr>
          <p:cNvPr id="19" name="TextBox 18">
            <a:extLst>
              <a:ext uri="{FF2B5EF4-FFF2-40B4-BE49-F238E27FC236}">
                <a16:creationId xmlns:a16="http://schemas.microsoft.com/office/drawing/2014/main" id="{C5846CEE-A41A-B912-C729-CFF6949EE63D}"/>
              </a:ext>
            </a:extLst>
          </p:cNvPr>
          <p:cNvSpPr txBox="1"/>
          <p:nvPr/>
        </p:nvSpPr>
        <p:spPr>
          <a:xfrm>
            <a:off x="6556075" y="3198167"/>
            <a:ext cx="4960541" cy="369332"/>
          </a:xfrm>
          <a:prstGeom prst="rect">
            <a:avLst/>
          </a:prstGeom>
          <a:noFill/>
        </p:spPr>
        <p:txBody>
          <a:bodyPr wrap="square" rtlCol="0">
            <a:spAutoFit/>
          </a:bodyPr>
          <a:lstStyle/>
          <a:p>
            <a:r>
              <a:rPr lang="en-US" b="1" dirty="0">
                <a:latin typeface="Raleway" pitchFamily="2" charset="0"/>
              </a:rPr>
              <a:t>https://www.coffeeandopensource.com</a:t>
            </a:r>
          </a:p>
        </p:txBody>
      </p:sp>
      <p:sp>
        <p:nvSpPr>
          <p:cNvPr id="22" name="TextBox 21">
            <a:extLst>
              <a:ext uri="{FF2B5EF4-FFF2-40B4-BE49-F238E27FC236}">
                <a16:creationId xmlns:a16="http://schemas.microsoft.com/office/drawing/2014/main" id="{32BEB2A3-9220-E0B7-D48C-8E0FFFBF46E3}"/>
              </a:ext>
            </a:extLst>
          </p:cNvPr>
          <p:cNvSpPr txBox="1"/>
          <p:nvPr/>
        </p:nvSpPr>
        <p:spPr>
          <a:xfrm>
            <a:off x="6556075" y="2390056"/>
            <a:ext cx="4554748" cy="369332"/>
          </a:xfrm>
          <a:prstGeom prst="rect">
            <a:avLst/>
          </a:prstGeom>
          <a:noFill/>
        </p:spPr>
        <p:txBody>
          <a:bodyPr wrap="square" rtlCol="0">
            <a:spAutoFit/>
          </a:bodyPr>
          <a:lstStyle/>
          <a:p>
            <a:r>
              <a:rPr lang="en-US" b="1" dirty="0">
                <a:latin typeface="Raleway" pitchFamily="2" charset="0"/>
              </a:rPr>
              <a:t>@isaacrlevin</a:t>
            </a:r>
          </a:p>
        </p:txBody>
      </p:sp>
      <p:sp>
        <p:nvSpPr>
          <p:cNvPr id="23" name="TextBox 22">
            <a:extLst>
              <a:ext uri="{FF2B5EF4-FFF2-40B4-BE49-F238E27FC236}">
                <a16:creationId xmlns:a16="http://schemas.microsoft.com/office/drawing/2014/main" id="{F528C213-E862-EC7F-46C5-1BC97891C6C2}"/>
              </a:ext>
            </a:extLst>
          </p:cNvPr>
          <p:cNvSpPr txBox="1"/>
          <p:nvPr/>
        </p:nvSpPr>
        <p:spPr>
          <a:xfrm>
            <a:off x="8666671" y="4001816"/>
            <a:ext cx="4554748" cy="369332"/>
          </a:xfrm>
          <a:prstGeom prst="rect">
            <a:avLst/>
          </a:prstGeom>
          <a:noFill/>
        </p:spPr>
        <p:txBody>
          <a:bodyPr wrap="square" rtlCol="0">
            <a:spAutoFit/>
          </a:bodyPr>
          <a:lstStyle/>
          <a:p>
            <a:r>
              <a:rPr lang="en-US" b="1" dirty="0">
                <a:latin typeface="Raleway" pitchFamily="2" charset="0"/>
              </a:rPr>
              <a:t>         @isaacrlevin</a:t>
            </a:r>
          </a:p>
        </p:txBody>
      </p:sp>
      <p:sp>
        <p:nvSpPr>
          <p:cNvPr id="24" name="TextBox 23">
            <a:extLst>
              <a:ext uri="{FF2B5EF4-FFF2-40B4-BE49-F238E27FC236}">
                <a16:creationId xmlns:a16="http://schemas.microsoft.com/office/drawing/2014/main" id="{B6900C19-4DC9-26E4-FE59-C6AA3E26C541}"/>
              </a:ext>
            </a:extLst>
          </p:cNvPr>
          <p:cNvSpPr txBox="1"/>
          <p:nvPr/>
        </p:nvSpPr>
        <p:spPr>
          <a:xfrm>
            <a:off x="6556075" y="4841079"/>
            <a:ext cx="4554748" cy="369332"/>
          </a:xfrm>
          <a:prstGeom prst="rect">
            <a:avLst/>
          </a:prstGeom>
          <a:noFill/>
        </p:spPr>
        <p:txBody>
          <a:bodyPr wrap="square" rtlCol="0">
            <a:spAutoFit/>
          </a:bodyPr>
          <a:lstStyle/>
          <a:p>
            <a:r>
              <a:rPr lang="en-US" b="1" dirty="0">
                <a:latin typeface="Raleway" pitchFamily="2" charset="0"/>
              </a:rPr>
              <a:t>@isaacrlevin@fosstodon.org</a:t>
            </a:r>
          </a:p>
        </p:txBody>
      </p:sp>
      <p:pic>
        <p:nvPicPr>
          <p:cNvPr id="5" name="Picture 4" descr="A blue butterfly on a black background&#10;&#10;Description automatically generated">
            <a:extLst>
              <a:ext uri="{FF2B5EF4-FFF2-40B4-BE49-F238E27FC236}">
                <a16:creationId xmlns:a16="http://schemas.microsoft.com/office/drawing/2014/main" id="{A6C978A4-0345-3899-2B1A-B558CA69CB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Learn TV!</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rectangular object with text&#10;&#10;Description automatically generated">
            <a:extLst>
              <a:ext uri="{FF2B5EF4-FFF2-40B4-BE49-F238E27FC236}">
                <a16:creationId xmlns:a16="http://schemas.microsoft.com/office/drawing/2014/main" id="{049843AD-D190-DB3E-978F-9033311D0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6007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3584062" y="770988"/>
            <a:ext cx="5023876" cy="523220"/>
          </a:xfrm>
          <a:prstGeom prst="rect">
            <a:avLst/>
          </a:prstGeom>
        </p:spPr>
        <p:txBody>
          <a:bodyPr wrap="none">
            <a:spAutoFit/>
          </a:bodyPr>
          <a:lstStyle/>
          <a:p>
            <a:r>
              <a:rPr lang="en-US" sz="2800" dirty="0"/>
              <a:t>http://isaacl.dev/appinsights-talk</a:t>
            </a:r>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fontScale="92500" lnSpcReduction="20000"/>
          </a:bodyPr>
          <a:lstStyle/>
          <a:p>
            <a:r>
              <a:rPr lang="en-US" sz="3200" dirty="0"/>
              <a:t>Who writes Web Apps (</a:t>
            </a:r>
            <a:r>
              <a:rPr lang="en-US" sz="3200" dirty="0" err="1"/>
              <a:t>client,server,both</a:t>
            </a:r>
            <a:r>
              <a:rPr lang="en-US" sz="3200" dirty="0"/>
              <a:t>)?</a:t>
            </a:r>
          </a:p>
          <a:p>
            <a:endParaRPr lang="en-US" sz="3200" dirty="0"/>
          </a:p>
          <a:p>
            <a:r>
              <a:rPr lang="en-US" sz="3200" dirty="0"/>
              <a:t>Who has apps deployed to the cloud? On-Prem?</a:t>
            </a:r>
          </a:p>
          <a:p>
            <a:endParaRPr lang="en-US" sz="3200" dirty="0"/>
          </a:p>
          <a:p>
            <a:r>
              <a:rPr lang="en-US" sz="3200" dirty="0"/>
              <a:t>Who uses an APM (Elastic, New Relic, App Dynamics)?</a:t>
            </a:r>
          </a:p>
          <a:p>
            <a:endParaRPr lang="en-US" sz="3200" dirty="0"/>
          </a:p>
          <a:p>
            <a:r>
              <a:rPr lang="en-US" sz="3200" dirty="0"/>
              <a:t>Who rolls own Telemetry Collection (</a:t>
            </a:r>
            <a:r>
              <a:rPr lang="en-US" sz="3200" dirty="0" err="1"/>
              <a:t>NLog</a:t>
            </a:r>
            <a:r>
              <a:rPr lang="en-US" sz="3200" dirty="0"/>
              <a:t>, </a:t>
            </a:r>
            <a:r>
              <a:rPr lang="en-US" sz="3200" dirty="0" err="1"/>
              <a:t>Serilog</a:t>
            </a:r>
            <a:r>
              <a:rPr lang="en-US" sz="3200" dirty="0"/>
              <a:t>, log4net)?</a:t>
            </a:r>
          </a:p>
          <a:p>
            <a:endParaRPr lang="en-US" sz="3200" dirty="0"/>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lnSpcReduction="10000"/>
          </a:bodyPr>
          <a:lstStyle/>
          <a:p>
            <a:r>
              <a:rPr lang="en-US" sz="3200" dirty="0"/>
              <a:t>What could we do with all the data our application creates/uses?</a:t>
            </a:r>
          </a:p>
          <a:p>
            <a:endParaRPr lang="en-US" sz="3200" dirty="0"/>
          </a:p>
          <a:p>
            <a:r>
              <a:rPr lang="en-US" sz="3200" dirty="0"/>
              <a:t>How much easier would our lives be if we could chart the path of a request frequently used and spend little time doing it?</a:t>
            </a:r>
          </a:p>
          <a:p>
            <a:endParaRPr lang="en-US" sz="3200" dirty="0"/>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514600"/>
            <a:ext cx="1828800" cy="1828800"/>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236" y="2514600"/>
            <a:ext cx="997527" cy="1828800"/>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452" y="2514600"/>
            <a:ext cx="1613095" cy="1828800"/>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1552" y="2514600"/>
            <a:ext cx="2988897" cy="1828800"/>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2514600"/>
            <a:ext cx="1828800" cy="182880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038" y="2459870"/>
            <a:ext cx="3691924" cy="193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60D88AA-E207-4158-A719-97237E1979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67" y="2512938"/>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2AEF6C6-F4EB-4BD2-9D09-7D0EAF8F2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291" y="2469334"/>
            <a:ext cx="34834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4" name="Picture 3">
            <a:extLst>
              <a:ext uri="{FF2B5EF4-FFF2-40B4-BE49-F238E27FC236}">
                <a16:creationId xmlns:a16="http://schemas.microsoft.com/office/drawing/2014/main" id="{E9B72A53-2C80-0DEC-34BE-032899886096}"/>
              </a:ext>
            </a:extLst>
          </p:cNvPr>
          <p:cNvPicPr>
            <a:picLocks noChangeAspect="1"/>
          </p:cNvPicPr>
          <p:nvPr/>
        </p:nvPicPr>
        <p:blipFill>
          <a:blip r:embed="rId3"/>
          <a:stretch>
            <a:fillRect/>
          </a:stretch>
        </p:blipFill>
        <p:spPr>
          <a:xfrm>
            <a:off x="346801" y="1468986"/>
            <a:ext cx="11642576" cy="5023889"/>
          </a:xfrm>
          <a:prstGeom prst="rect">
            <a:avLst/>
          </a:prstGeom>
        </p:spPr>
      </p:pic>
    </p:spTree>
    <p:extLst>
      <p:ext uri="{BB962C8B-B14F-4D97-AF65-F5344CB8AC3E}">
        <p14:creationId xmlns:p14="http://schemas.microsoft.com/office/powerpoint/2010/main" val="17234404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3532</TotalTime>
  <Words>742</Words>
  <Application>Microsoft Office PowerPoint</Application>
  <PresentationFormat>Widescreen</PresentationFormat>
  <Paragraphs>124</Paragraphs>
  <Slides>25</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Raleway</vt:lpstr>
      <vt:lpstr>Office Theme</vt:lpstr>
      <vt:lpstr>The Tool You Never Knew You Needed</vt:lpstr>
      <vt:lpstr>PowerPoint Presentation</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Learn TV!</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329</cp:revision>
  <dcterms:created xsi:type="dcterms:W3CDTF">2017-11-11T22:50:13Z</dcterms:created>
  <dcterms:modified xsi:type="dcterms:W3CDTF">2024-11-08T21:02:25Z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